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onstantia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1608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fe78d3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fe78d3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7fe78d37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7fe78d37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7fe78d37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7fe78d37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fe78d37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fe78d37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7fe78d37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7fe78d37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7fe78d37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7fe78d37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лавен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E3E4D5">
              <a:alpha val="64705"/>
            </a:srgbClr>
          </a:solidFill>
          <a:ln w="11000" cap="rnd" cmpd="sng">
            <a:solidFill>
              <a:srgbClr val="F2F3E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800"/>
              <a:buFont typeface="Rockwel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40"/>
              <a:buNone/>
              <a:defRPr/>
            </a:lvl1pPr>
            <a:lvl2pPr lvl="1" algn="ctr"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вертикален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08860" y="-205423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но заглавие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амо заглавие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ие и съдържание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0"/>
              </a:spcBef>
              <a:spcAft>
                <a:spcPts val="0"/>
              </a:spcAft>
              <a:buSzPts val="1260"/>
              <a:buChar char="⦿"/>
              <a:defRPr/>
            </a:lvl1pPr>
            <a:lvl2pPr marL="914400" lvl="1" indent="-331469" algn="l"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съдържания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8200" y="1645920"/>
            <a:ext cx="4038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0"/>
              </a:spcBef>
              <a:spcAft>
                <a:spcPts val="0"/>
              </a:spcAft>
              <a:buSzPts val="1960"/>
              <a:buChar char="⦿"/>
              <a:defRPr sz="2800"/>
            </a:lvl1pPr>
            <a:lvl2pPr marL="914400" lvl="1" indent="-365760" algn="l">
              <a:spcBef>
                <a:spcPts val="400"/>
              </a:spcBef>
              <a:spcAft>
                <a:spcPts val="0"/>
              </a:spcAft>
              <a:buSzPts val="2160"/>
              <a:buFont typeface="Rockwell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лавка на секция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0057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8BE6E"/>
              </a:buClr>
              <a:buSzPts val="4000"/>
              <a:buFont typeface="Rockwell"/>
              <a:buNone/>
              <a:defRPr sz="4000" b="1" cap="none">
                <a:solidFill>
                  <a:srgbClr val="68BE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28000" bIns="4570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20"/>
              <a:buFont typeface="Rockwell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540"/>
              <a:buNone/>
              <a:defRPr sz="2200" b="0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None/>
              <a:defRPr sz="20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6390" algn="l">
              <a:spcBef>
                <a:spcPts val="0"/>
              </a:spcBef>
              <a:spcAft>
                <a:spcPts val="0"/>
              </a:spcAft>
              <a:buSzPts val="1540"/>
              <a:buChar char="⦿"/>
              <a:defRPr sz="22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Font typeface="Rockwell"/>
              <a:buChar char="•"/>
              <a:defRPr sz="20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разен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ъдържание с надпис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None/>
              <a:defRPr sz="12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⦿"/>
              <a:defRPr sz="3200"/>
            </a:lvl1pPr>
            <a:lvl2pPr marL="914400" lvl="1" indent="-388619" algn="l">
              <a:spcBef>
                <a:spcPts val="400"/>
              </a:spcBef>
              <a:spcAft>
                <a:spcPts val="0"/>
              </a:spcAft>
              <a:buSzPts val="2520"/>
              <a:buFont typeface="Rockwell"/>
              <a:buChar char="•"/>
              <a:defRPr sz="28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ина с надпис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2000"/>
              <a:buFont typeface="Rockwel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3040443" y="5388936"/>
            <a:ext cx="5486400" cy="91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97180" algn="l">
              <a:spcBef>
                <a:spcPts val="400"/>
              </a:spcBef>
              <a:spcAft>
                <a:spcPts val="0"/>
              </a:spcAft>
              <a:buSzPts val="1080"/>
              <a:buFont typeface="Rockwell"/>
              <a:buChar char="•"/>
              <a:defRPr sz="12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40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E3E4D5">
              <a:alpha val="64705"/>
            </a:srgbClr>
          </a:solidFill>
          <a:ln w="11000" cap="rnd" cmpd="sng">
            <a:solidFill>
              <a:srgbClr val="F2F3E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sz="2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E3E4D5">
              <a:alpha val="64705"/>
            </a:srgbClr>
          </a:solidFill>
          <a:ln w="11000" cap="rnd" cmpd="sng">
            <a:solidFill>
              <a:srgbClr val="F2F3E2">
                <a:alpha val="8784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F4F4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F4F4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6265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600"/>
              <a:buFont typeface="Rockwell"/>
              <a:buNone/>
              <a:defRPr sz="4600" b="0" i="0" u="none" strike="noStrike" cap="none">
                <a:solidFill>
                  <a:srgbClr val="6C734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7719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Rockwell"/>
              <a:buChar char="•"/>
              <a:defRPr sz="2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746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92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7950" y="-777875"/>
            <a:ext cx="9593100" cy="16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800"/>
              <a:buFont typeface="Rockwell"/>
              <a:buNone/>
            </a:pPr>
            <a:r>
              <a:rPr lang="ru-RU" sz="4800" i="1"/>
              <a:t>   </a:t>
            </a:r>
            <a:r>
              <a:rPr lang="ru-RU" sz="4000" b="1"/>
              <a:t>СУ "ОТЕЦ ПАИСИЙ" ГР. МАДАН</a:t>
            </a:r>
            <a:endParaRPr sz="4000" b="1"/>
          </a:p>
        </p:txBody>
      </p:sp>
      <p:sp>
        <p:nvSpPr>
          <p:cNvPr id="94" name="Google Shape;94;p13"/>
          <p:cNvSpPr/>
          <p:nvPr/>
        </p:nvSpPr>
        <p:spPr>
          <a:xfrm>
            <a:off x="474981" y="886420"/>
            <a:ext cx="81940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ПРИЕМ ЗА УЧЕБНАТА 20</a:t>
            </a:r>
            <a:r>
              <a:rPr lang="ru-RU" sz="3600" b="1">
                <a:solidFill>
                  <a:srgbClr val="FFFFFF"/>
                </a:solidFill>
              </a:rPr>
              <a:t>20</a:t>
            </a:r>
            <a:r>
              <a:rPr lang="ru-RU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r>
              <a:rPr lang="ru-RU" sz="3600" b="1">
                <a:solidFill>
                  <a:srgbClr val="FFFFFF"/>
                </a:solidFill>
              </a:rPr>
              <a:t>21г</a:t>
            </a:r>
            <a:r>
              <a:rPr lang="ru-RU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00" y="1846075"/>
            <a:ext cx="8096001" cy="45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C:\Users\pc\AppData\Local\Microsoft\Windows\Temporary Internet Files\Content.IE5\WBVN9TD6\MC900239929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650" y="5498350"/>
            <a:ext cx="2749175" cy="13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lvl="0" indent="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140"/>
              <a:buFont typeface="Rockwell"/>
              <a:buNone/>
            </a:pPr>
            <a:r>
              <a:rPr lang="ru-RU" sz="4140"/>
              <a:t>Етапи на записване:</a:t>
            </a:r>
            <a:endParaRPr sz="4140"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991600" cy="54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етап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Подаване на документи за участие в приема на ученици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03. 07.2020г. до 07.07.2020г.</a:t>
            </a:r>
            <a:endParaRPr sz="17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Обявяване на приетите ученици на първо класиране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13 юли 2020г.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Записване на приетите ученици на първи етап на класиране или подаване на заявленияза участие във втори етап на класиране</a:t>
            </a:r>
            <a:r>
              <a:rPr lang="ru-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16 юли 2020г.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ІІ етап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Обявяване на списъците с приетите ученици на втори етап на класиране до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юли 2020г.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Записване на приетите ученици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 22 юли 2020г.</a:t>
            </a: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Обявяване на записалите се ученици и броя на незаетите места след II етап на класиране -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23.07.2020г. </a:t>
            </a: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2000" b="1" u="sng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ІІІ етап</a:t>
            </a:r>
            <a:endParaRPr sz="2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Подаване на документи за участие  в трети етап на класиране -  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24 - 27.07.2020г.</a:t>
            </a:r>
            <a:endParaRPr sz="17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Обявяване на списъците с приетите ученици на трети етап на класиране -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29.07. 2020г.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Записване на приетите ученици - 30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.07.2020г.</a:t>
            </a:r>
            <a:endParaRPr sz="17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entury Gothic"/>
              <a:buChar char="•"/>
            </a:pPr>
            <a:r>
              <a:rPr lang="ru-RU" sz="17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Обявяване на записалите се ученици и броя на незаетите места след трети етап на класиране и записване до</a:t>
            </a:r>
            <a:r>
              <a:rPr lang="ru-RU" sz="1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03.08.2020г.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8100" y="152400"/>
            <a:ext cx="9144000" cy="1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УЧЕБНОТО ЗАВЕДЕНИЕ ОСИГУРЯВА НА СВОИТЕ УЧЕНИЦИ:</a:t>
            </a:r>
            <a:b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81000" y="1397050"/>
            <a:ext cx="8229600" cy="5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❑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Съвременно и перспективно обучение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❑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Висок професионализъм на педагогическия колектив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❑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Конкурентоспособност на учениците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92100" lvl="0" indent="-34544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❑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Разнообразни извънкласни дейности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❑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Съвременна училищна база</a:t>
            </a:r>
            <a:endParaRPr sz="2800"/>
          </a:p>
        </p:txBody>
      </p:sp>
      <p:pic>
        <p:nvPicPr>
          <p:cNvPr id="168" name="Google Shape;168;p23" descr="C:\Users\safa\Desktop\2SO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3772">
            <a:off x="217581" y="4442335"/>
            <a:ext cx="2667911" cy="176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41646">
            <a:off x="6039812" y="4181343"/>
            <a:ext cx="2760739" cy="221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4003676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57200" y="96150"/>
            <a:ext cx="8229600" cy="138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Times New Roman"/>
              <a:buNone/>
            </a:pPr>
            <a:r>
              <a:rPr lang="ru-RU" sz="4460">
                <a:solidFill>
                  <a:srgbClr val="6C73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СЪВРЕМЕННО И ПЕРСПЕКТИВНО ОБУЧЕНИЕ</a:t>
            </a:r>
            <a:endParaRPr sz="4200">
              <a:solidFill>
                <a:srgbClr val="6C7342"/>
              </a:solidFill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50" y="1714875"/>
            <a:ext cx="3980101" cy="24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1700" y="1714876"/>
            <a:ext cx="4215102" cy="249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6600" y="4080950"/>
            <a:ext cx="5565701" cy="264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53527"/>
            <a:ext cx="8229600" cy="88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 ПРОФЕСИОНАЛИЗЪМ</a:t>
            </a:r>
            <a:endParaRPr/>
          </a:p>
        </p:txBody>
      </p:sp>
      <p:pic>
        <p:nvPicPr>
          <p:cNvPr id="184" name="Google Shape;184;p25" descr="C:\Users\Lenovo 110\Desktop\Нова папка\57531022_645331975920759_802923648993198080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552" y="1191150"/>
            <a:ext cx="4307450" cy="29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 descr="C:\Users\Lenovo 110\Desktop\56537517_2198192730220214_7927017947619393536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91150"/>
            <a:ext cx="4307450" cy="2914124"/>
          </a:xfrm>
          <a:prstGeom prst="rect">
            <a:avLst/>
          </a:prstGeom>
          <a:gradFill>
            <a:gsLst>
              <a:gs pos="0">
                <a:srgbClr val="B5D7C6"/>
              </a:gs>
              <a:gs pos="100000">
                <a:srgbClr val="5EBEA1"/>
              </a:gs>
            </a:gsLst>
            <a:lin ang="5400012" scaled="0"/>
          </a:gradFill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089" y="3983362"/>
            <a:ext cx="5639812" cy="266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457200" y="253524"/>
            <a:ext cx="8229600" cy="1284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Times New Roman"/>
              <a:buNone/>
            </a:pPr>
            <a:r>
              <a:rPr lang="ru-RU" sz="4320" b="1">
                <a:solidFill>
                  <a:srgbClr val="6C73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КОНКУРЕНТОСПОСОБНОСТ НА УЧЕНИЦИТЕ</a:t>
            </a:r>
            <a:endParaRPr>
              <a:solidFill>
                <a:srgbClr val="6C7342"/>
              </a:solidFill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9150" y="1435150"/>
            <a:ext cx="3223350" cy="459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00" y="1538425"/>
            <a:ext cx="4149600" cy="31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0500" y="3429000"/>
            <a:ext cx="4892124" cy="334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ru-RU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РАЗНООБРАЗНИ ИЗВЪНКЛАСНИ ДЕЙНОСТИ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0" y="4267525"/>
            <a:ext cx="1942855" cy="259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50" y="1510625"/>
            <a:ext cx="2601776" cy="29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525" y="4007550"/>
            <a:ext cx="2601774" cy="27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0559" y="1510625"/>
            <a:ext cx="3438567" cy="25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6025" y="3527975"/>
            <a:ext cx="4354002" cy="25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rgbClr val="6C73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РАЗНООБРАЗНИ ИЗВЪНКЛАСНИ ДЕЙНОСТИ</a:t>
            </a:r>
            <a:endParaRPr>
              <a:solidFill>
                <a:srgbClr val="6C7342"/>
              </a:solidFill>
            </a:endParaRPr>
          </a:p>
        </p:txBody>
      </p:sp>
      <p:pic>
        <p:nvPicPr>
          <p:cNvPr id="210" name="Google Shape;210;p28" descr="C:\Users\Lenovo 110\Desktop\Нова папка\57345140_576258336191350_5772468502891855872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">
            <a:off x="4030550" y="1494731"/>
            <a:ext cx="4801250" cy="293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C:\Users\Lenovo 110\Desktop\Нова папка\58383723_1049529835256350_3256652144668835840_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0550" y="3977975"/>
            <a:ext cx="4801250" cy="25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500" y="1494725"/>
            <a:ext cx="3440051" cy="506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ru-RU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СЪВРЕМЕННА УЧИЛИЩНА БАЗА</a:t>
            </a:r>
            <a:endParaRPr sz="4200"/>
          </a:p>
        </p:txBody>
      </p:sp>
      <p:pic>
        <p:nvPicPr>
          <p:cNvPr id="218" name="Google Shape;218;p29" descr="C:\Documents and Settings\pc\Desktop\Средно Общообразователно Училище Отец Паисий (Град Мадан)\VUJK50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50" y="1396525"/>
            <a:ext cx="8540700" cy="5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/>
        </p:nvSpPr>
        <p:spPr>
          <a:xfrm>
            <a:off x="76200" y="506700"/>
            <a:ext cx="89916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6C73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ДОБРО ОБРАЗОВАНИЕ - ДОБРО БЪДЕЩЕ</a:t>
            </a:r>
            <a:endParaRPr sz="1600">
              <a:solidFill>
                <a:srgbClr val="6C73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76200" y="5131600"/>
            <a:ext cx="89916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НАПРАВЕТЕ ПРАВИЛНИЯ ИЗБОР!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457200" y="5607075"/>
            <a:ext cx="82005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ОЧАКВАМЕ ВИ!</a:t>
            </a:r>
            <a:endParaRPr/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50" y="2318175"/>
            <a:ext cx="4287823" cy="24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18175"/>
            <a:ext cx="4287825" cy="241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body" idx="4294967295"/>
          </p:nvPr>
        </p:nvSpPr>
        <p:spPr>
          <a:xfrm>
            <a:off x="381000" y="2667000"/>
            <a:ext cx="8382000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/>
              <a:t> </a:t>
            </a:r>
            <a:endParaRPr/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/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предстои  Ви  да продължите   обучението си в осми клас 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За да Ви подпомогнем при вземането на решение, Ви предоставяме следната информация: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28600" y="3086100"/>
            <a:ext cx="8213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УВАЖАЕМИ СЕДМОКЛАСНИЦИ</a:t>
            </a:r>
            <a: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39974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775" y="152400"/>
            <a:ext cx="4246824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lvl="0" indent="0" algn="ctr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2520"/>
              <a:buFont typeface="Rockwell"/>
              <a:buNone/>
            </a:pPr>
            <a:r>
              <a:rPr lang="ru-RU" sz="2520" b="1"/>
              <a:t>ПРИЕМ В ОСМИ КЛАС СЛЕД ЗАВЪРШВАНЕ НА ОСНОВНО ОБРАЗОВАНИЕ ЗА УЧЕБНАТА 2020/2021 ГОДИНА </a:t>
            </a:r>
            <a:br>
              <a:rPr lang="ru-RU" sz="2520" b="1"/>
            </a:br>
            <a:r>
              <a:rPr lang="ru-RU" sz="252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520" b="1">
                <a:latin typeface="Arial"/>
                <a:ea typeface="Arial"/>
                <a:cs typeface="Arial"/>
                <a:sym typeface="Arial"/>
              </a:rPr>
            </a:b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224675" y="1828800"/>
            <a:ext cx="86907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92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4800" b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ПРОФИЛ «ЧУЖДИ ЕЗИЦИ»</a:t>
            </a:r>
            <a:r>
              <a:rPr lang="ru-RU" sz="4800" b="1">
                <a:solidFill>
                  <a:srgbClr val="6A9E1F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2800" b="1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800" b="1">
                <a:latin typeface="Arial"/>
                <a:ea typeface="Arial"/>
                <a:cs typeface="Arial"/>
                <a:sym typeface="Arial"/>
              </a:rPr>
            </a:b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ru-RU" sz="2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(Интензивно изучаване на английски език)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паралелка, 26 ученици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921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2520" b="1">
                <a:solidFill>
                  <a:srgbClr val="6C7342"/>
                </a:solidFill>
              </a:rPr>
              <a:t>Форма на обучение - след успешно полагане на приемни изпити по български език и литература и математика /НВО/</a:t>
            </a:r>
            <a:r>
              <a:rPr lang="ru-RU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43434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5173125" y="202650"/>
            <a:ext cx="42756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ckwell"/>
              <a:buNone/>
            </a:pPr>
            <a:r>
              <a:rPr lang="ru-RU" sz="2800" b="1">
                <a:solidFill>
                  <a:srgbClr val="6C7342"/>
                </a:solidFill>
                <a:latin typeface="Rockwell"/>
                <a:ea typeface="Rockwell"/>
                <a:cs typeface="Rockwell"/>
                <a:sym typeface="Rockwell"/>
              </a:rPr>
              <a:t>ПРОФИЛИРАЩИ ПРЕДМЕТИ:</a:t>
            </a:r>
            <a:endParaRPr sz="4800">
              <a:solidFill>
                <a:srgbClr val="6C7342"/>
              </a:solidFill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304800" y="0"/>
            <a:ext cx="4419600" cy="22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167640" algn="l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 b="1"/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 b="1"/>
              <a:t> </a:t>
            </a:r>
            <a:r>
              <a:rPr lang="ru-RU" sz="2800" b="1">
                <a:solidFill>
                  <a:srgbClr val="6C7342"/>
                </a:solidFill>
              </a:rPr>
              <a:t>  СРОК НА ОБУЧЕНИЕ:</a:t>
            </a:r>
            <a:endParaRPr sz="2800">
              <a:solidFill>
                <a:srgbClr val="6C7342"/>
              </a:solidFill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/>
              <a:t/>
            </a:r>
            <a:br>
              <a:rPr lang="ru-RU" sz="2800"/>
            </a:br>
            <a:r>
              <a:rPr lang="ru-RU" sz="2800">
                <a:solidFill>
                  <a:srgbClr val="6C7342"/>
                </a:solidFill>
                <a:latin typeface="Arial"/>
                <a:ea typeface="Arial"/>
                <a:cs typeface="Arial"/>
                <a:sym typeface="Arial"/>
              </a:rPr>
              <a:t>5 години (VIII - XII клас)</a:t>
            </a:r>
            <a:endParaRPr sz="2800">
              <a:solidFill>
                <a:srgbClr val="6C73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5173125" y="1700550"/>
            <a:ext cx="3729900" cy="1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960"/>
              <a:buFont typeface="Noto Sans Symbols"/>
              <a:buChar char="❖"/>
            </a:pPr>
            <a:r>
              <a:rPr lang="ru-RU" b="1">
                <a:solidFill>
                  <a:srgbClr val="6C7342"/>
                </a:solidFill>
              </a:rPr>
              <a:t>Английски  език</a:t>
            </a:r>
            <a:endParaRPr b="1">
              <a:solidFill>
                <a:srgbClr val="6C73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b="1">
              <a:solidFill>
                <a:srgbClr val="6C7342"/>
              </a:solidFill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ru-RU" b="1">
                <a:solidFill>
                  <a:srgbClr val="6C7342"/>
                </a:solidFill>
              </a:rPr>
              <a:t>Немски език</a:t>
            </a:r>
            <a:r>
              <a:rPr lang="ru-RU" b="1"/>
              <a:t/>
            </a:r>
            <a:br>
              <a:rPr lang="ru-RU" b="1"/>
            </a:b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b="1"/>
              <a:t> 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b="1"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50" y="2861975"/>
            <a:ext cx="3943350" cy="22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97550"/>
            <a:ext cx="4380474" cy="25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ctrTitle"/>
          </p:nvPr>
        </p:nvSpPr>
        <p:spPr>
          <a:xfrm>
            <a:off x="685800" y="1326350"/>
            <a:ext cx="7772400" cy="1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rgbClr val="6C7342"/>
                </a:solidFill>
              </a:rPr>
              <a:t>БАЛООБРАЗУВАЩИ ПРЕДМЕТИ:</a:t>
            </a: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192750" y="2443425"/>
            <a:ext cx="8529000" cy="4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AutoNum type="arabicPeriod"/>
            </a:pPr>
            <a:r>
              <a:rPr lang="ru-RU" sz="2000"/>
              <a:t>УДВОЕНИТЕ ТОЧКИ ОТ  НВО ПО БЪЛГАРСКИ ЕЗИК И ЛИТЕРАТУРА</a:t>
            </a:r>
            <a:endParaRPr sz="2000"/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AutoNum type="arabicPeriod"/>
            </a:pPr>
            <a:r>
              <a:rPr lang="ru-RU" sz="2000"/>
              <a:t>УДВОЕНИТЕ  ТОЧКИ  ОТ  НВО ПО  МАТЕМАТИКА</a:t>
            </a:r>
            <a:endParaRPr sz="2000"/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AutoNum type="arabicPeriod"/>
            </a:pPr>
            <a:r>
              <a:rPr lang="ru-RU" sz="2000"/>
              <a:t>ОЦЕНКАТА  ПО АНГЛИЙСКИ ЕЗИК ОТ СВИДЕТЕЛСТВОТО  ЗА ОСНОВНО  ОБРАЗОВАНИЕ</a:t>
            </a:r>
            <a:endParaRPr sz="2000"/>
          </a:p>
          <a:p>
            <a:pPr marL="457200" marR="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AutoNum type="arabicPeriod"/>
            </a:pPr>
            <a:r>
              <a:rPr lang="ru-RU" sz="2000"/>
              <a:t>ОЦЕНКАТА ПО ТЕХНОЛОГИИ И ПРЕДПРИЕМАЧЕСТВО</a:t>
            </a:r>
            <a:br>
              <a:rPr lang="ru-RU" sz="2000"/>
            </a:br>
            <a:r>
              <a:rPr lang="ru-RU" sz="2000"/>
              <a:t>ОТ СВИДЕТЕЛСТВОТО ЗА ОСНОВНО ОБРАЗОВАНИЕ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533400" y="1863675"/>
            <a:ext cx="8229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4864" lvl="0" indent="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4140"/>
              <a:buFont typeface="Times New Roman"/>
              <a:buNone/>
            </a:pPr>
            <a:r>
              <a:rPr lang="ru-RU" sz="3959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ПРОФИЛ «ПРИРОДНИ НАУКИ»</a:t>
            </a:r>
            <a:r>
              <a:rPr lang="ru-RU" sz="279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79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79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82950" y="2818175"/>
            <a:ext cx="86010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(разширено изучаване на английски език)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паралелка, 26 ученици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33400" y="4182675"/>
            <a:ext cx="83001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>
                <a:solidFill>
                  <a:srgbClr val="6C7342"/>
                </a:solidFill>
                <a:latin typeface="Rockwell"/>
                <a:ea typeface="Rockwell"/>
                <a:cs typeface="Rockwell"/>
                <a:sym typeface="Rockwell"/>
              </a:rPr>
              <a:t>Форма на обучение - след успешно полагане на приемни изпити по български език и литература и математика /НВО/</a:t>
            </a:r>
            <a: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0" y="138575"/>
            <a:ext cx="89838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86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>
                <a:solidFill>
                  <a:srgbClr val="6C7342"/>
                </a:solidFill>
                <a:latin typeface="Rockwell"/>
                <a:ea typeface="Rockwell"/>
                <a:cs typeface="Rockwell"/>
                <a:sym typeface="Rockwell"/>
              </a:rPr>
              <a:t>ПРИЕМ В ОСМИ КЛАС СЛЕД ЗАВЪРШВАНЕ НА ОСНОВНО ОБРАЗОВАНИЕ ЗА УЧЕБНАТА 2020/2021 ГОДИНА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5029200" y="152725"/>
            <a:ext cx="44196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ckwell"/>
              <a:buNone/>
            </a:pPr>
            <a:r>
              <a:rPr lang="ru-RU" sz="2800" b="1">
                <a:solidFill>
                  <a:srgbClr val="6C7342"/>
                </a:solidFill>
                <a:latin typeface="Rockwell"/>
                <a:ea typeface="Rockwell"/>
                <a:cs typeface="Rockwell"/>
                <a:sym typeface="Rockwell"/>
              </a:rPr>
              <a:t>ПРОФИЛИРАЩИ     ПРЕДМЕТИ:</a:t>
            </a:r>
            <a:endParaRPr sz="4800">
              <a:solidFill>
                <a:srgbClr val="6C7342"/>
              </a:solidFill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304800" y="0"/>
            <a:ext cx="4419600" cy="24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167640" algn="l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 b="1"/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 b="1">
                <a:solidFill>
                  <a:srgbClr val="6C7342"/>
                </a:solidFill>
              </a:rPr>
              <a:t>   СРОК НА ОБУЧЕНИЕ:</a:t>
            </a:r>
            <a:endParaRPr sz="2800">
              <a:solidFill>
                <a:srgbClr val="6C7342"/>
              </a:solidFill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SzPts val="1960"/>
              <a:buFont typeface="Noto Sans Symbols"/>
              <a:buNone/>
            </a:pPr>
            <a:r>
              <a:rPr lang="ru-RU" sz="2800"/>
              <a:t/>
            </a:r>
            <a:br>
              <a:rPr lang="ru-RU" sz="2800"/>
            </a:br>
            <a:r>
              <a:rPr lang="ru-RU" sz="2800">
                <a:solidFill>
                  <a:srgbClr val="6C7342"/>
                </a:solidFill>
                <a:latin typeface="Arial"/>
                <a:ea typeface="Arial"/>
                <a:cs typeface="Arial"/>
                <a:sym typeface="Arial"/>
              </a:rPr>
              <a:t>5 години (VIII - XII клас)</a:t>
            </a:r>
            <a:endParaRPr sz="2800">
              <a:solidFill>
                <a:srgbClr val="6C73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4800600" y="1566726"/>
            <a:ext cx="41148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960"/>
              <a:buFont typeface="Noto Sans Symbols"/>
              <a:buChar char="▪"/>
            </a:pPr>
            <a:r>
              <a:rPr lang="ru-RU">
                <a:solidFill>
                  <a:srgbClr val="6C7342"/>
                </a:solidFill>
              </a:rPr>
              <a:t>Биология и здравно образование</a:t>
            </a:r>
            <a:endParaRPr>
              <a:solidFill>
                <a:srgbClr val="6C7342"/>
              </a:solidFill>
            </a:endParaRPr>
          </a:p>
          <a:p>
            <a:pPr marL="292100" lvl="0" indent="-292100" algn="l" rtl="0">
              <a:spcBef>
                <a:spcPts val="0"/>
              </a:spcBef>
              <a:spcAft>
                <a:spcPts val="0"/>
              </a:spcAft>
              <a:buClr>
                <a:srgbClr val="6C7342"/>
              </a:buClr>
              <a:buSzPts val="1960"/>
              <a:buFont typeface="Noto Sans Symbols"/>
              <a:buChar char="▪"/>
            </a:pPr>
            <a:r>
              <a:rPr lang="ru-RU">
                <a:solidFill>
                  <a:srgbClr val="6C7342"/>
                </a:solidFill>
              </a:rPr>
              <a:t>Химия и опазване на околната среда</a:t>
            </a:r>
            <a:endParaRPr>
              <a:solidFill>
                <a:srgbClr val="6C7342"/>
              </a:solidFill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546375"/>
            <a:ext cx="3713226" cy="301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638200"/>
            <a:ext cx="4495802" cy="33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685800" y="1354625"/>
            <a:ext cx="77724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</a:pPr>
            <a:r>
              <a:rPr lang="ru-RU" sz="3200" b="1">
                <a:solidFill>
                  <a:srgbClr val="6C7342"/>
                </a:solidFill>
              </a:rPr>
              <a:t>БАЛООБРАЗУВАЩИ ПРЕДМЕТИ:</a:t>
            </a:r>
            <a:endParaRPr sz="3200" b="1">
              <a:solidFill>
                <a:srgbClr val="6C7342"/>
              </a:solidFill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685800" y="2839350"/>
            <a:ext cx="80001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Autofit/>
          </a:bodyPr>
          <a:lstStyle/>
          <a:p>
            <a:pPr marL="457200" marR="0" lvl="0" indent="-35814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Font typeface="Times New Roman"/>
              <a:buAutoNum type="arabicPeriod"/>
            </a:pPr>
            <a:r>
              <a:rPr lang="ru-RU" sz="2040">
                <a:latin typeface="Times New Roman"/>
                <a:ea typeface="Times New Roman"/>
                <a:cs typeface="Times New Roman"/>
                <a:sym typeface="Times New Roman"/>
              </a:rPr>
              <a:t>УДВОЕНАТА ОЦЕНКА ОТ НВО ПО БЪЛГАРСКИ ЕЗИК И ЛИТЕРАТУРА</a:t>
            </a:r>
            <a:endParaRPr/>
          </a:p>
          <a:p>
            <a:pPr marL="457200" marR="0" lvl="0" indent="-35814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Font typeface="Times New Roman"/>
              <a:buAutoNum type="arabicPeriod"/>
            </a:pPr>
            <a:r>
              <a:rPr lang="ru-RU" sz="2040">
                <a:latin typeface="Times New Roman"/>
                <a:ea typeface="Times New Roman"/>
                <a:cs typeface="Times New Roman"/>
                <a:sym typeface="Times New Roman"/>
              </a:rPr>
              <a:t>УДВОЕНАТА ОЦЕНКА ОТ НВО ПО МАТЕМАТИКА</a:t>
            </a: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814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Font typeface="Times New Roman"/>
              <a:buAutoNum type="arabicPeriod"/>
            </a:pPr>
            <a:r>
              <a:rPr lang="ru-RU" sz="2040">
                <a:latin typeface="Times New Roman"/>
                <a:ea typeface="Times New Roman"/>
                <a:cs typeface="Times New Roman"/>
                <a:sym typeface="Times New Roman"/>
              </a:rPr>
              <a:t>ОЦЕНКАТА ПО ТЕХНОЛОГИИ И ПРЕДПРИЕМАЧЕСТВО ОТ СВИДЕТЕЛСТВОТО ЗА ОСНОВНО ОБРАЗОВАНИЕ</a:t>
            </a:r>
            <a:endParaRPr sz="20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814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Font typeface="Times New Roman"/>
              <a:buAutoNum type="arabicPeriod"/>
            </a:pPr>
            <a:r>
              <a:rPr lang="ru-RU" sz="2040">
                <a:latin typeface="Times New Roman"/>
                <a:ea typeface="Times New Roman"/>
                <a:cs typeface="Times New Roman"/>
                <a:sym typeface="Times New Roman"/>
              </a:rPr>
              <a:t>ОЦЕНКАТА ПО БИОЛОГИЯ И ЗДРАВНО ОБРАЗОВАНИЕ ОТ СВИДЕТЕЛСТВОТО ЗА ОСНОВНО ОБРАЗОВАНИЕ</a:t>
            </a:r>
            <a:br>
              <a:rPr lang="ru-RU" sz="204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7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72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72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228600" y="533400"/>
            <a:ext cx="85563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286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ckwell"/>
              <a:buNone/>
            </a:pPr>
            <a:r>
              <a:rPr lang="ru-RU">
                <a:solidFill>
                  <a:schemeClr val="dk1"/>
                </a:solidFill>
              </a:rPr>
              <a:t>ПРИЕМНИ ИЗПИТИ /НВО/:</a:t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228600" y="1637425"/>
            <a:ext cx="87117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24687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БЪЛГАРСКИ ЕЗИК И ЛИТЕРАТУРА - </a:t>
            </a:r>
            <a:r>
              <a:rPr lang="ru-RU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15.06.2020г. - начало 09:00ч.</a:t>
            </a:r>
            <a:endParaRPr>
              <a:solidFill>
                <a:srgbClr val="FF0000"/>
              </a:solidFill>
            </a:endParaRPr>
          </a:p>
          <a:p>
            <a:pPr marL="457200" marR="0" lvl="0" indent="-350520" algn="l" rtl="0">
              <a:spcBef>
                <a:spcPts val="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❑"/>
            </a:pPr>
            <a:r>
              <a:rPr lang="ru-RU" sz="2400">
                <a:latin typeface="Arial"/>
                <a:ea typeface="Arial"/>
                <a:cs typeface="Arial"/>
                <a:sym typeface="Arial"/>
              </a:rPr>
              <a:t>МАТЕМАТИКА - </a:t>
            </a:r>
            <a:r>
              <a:rPr lang="ru-RU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17.06.2020г. - начало 09:00ч.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594" y="3429006"/>
            <a:ext cx="6736800" cy="32793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1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ене">
  <a:themeElements>
    <a:clrScheme name="Леене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442</Words>
  <Application>Microsoft Office PowerPoint</Application>
  <PresentationFormat>On-screen Show (4:3)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Times New Roman</vt:lpstr>
      <vt:lpstr>Constantia</vt:lpstr>
      <vt:lpstr>Noto Sans Symbols</vt:lpstr>
      <vt:lpstr>Rockwell</vt:lpstr>
      <vt:lpstr>Леене</vt:lpstr>
      <vt:lpstr>   СУ "ОТЕЦ ПАИСИЙ" ГР. МАДАН</vt:lpstr>
      <vt:lpstr>PowerPoint Presentation</vt:lpstr>
      <vt:lpstr>ПРИЕМ В ОСМИ КЛАС СЛЕД ЗАВЪРШВАНЕ НА ОСНОВНО ОБРАЗОВАНИЕ ЗА УЧЕБНАТА 2020/2021 ГОДИНА   </vt:lpstr>
      <vt:lpstr>ПРОФИЛИРАЩИ ПРЕДМЕТИ:</vt:lpstr>
      <vt:lpstr>БАЛООБРАЗУВАЩИ ПРЕДМЕТИ: </vt:lpstr>
      <vt:lpstr>ПРОФИЛ «ПРИРОДНИ НАУКИ»  </vt:lpstr>
      <vt:lpstr>ПРОФИЛИРАЩИ     ПРЕДМЕТИ:</vt:lpstr>
      <vt:lpstr>БАЛООБРАЗУВАЩИ ПРЕДМЕТИ:</vt:lpstr>
      <vt:lpstr>ПРИЕМНИ ИЗПИТИ /НВО/: </vt:lpstr>
      <vt:lpstr>Етапи на записване:</vt:lpstr>
      <vt:lpstr>УЧЕБНОТО ЗАВЕДЕНИЕ ОСИГУРЯВА НА СВОИТЕ УЧЕНИЦИ: </vt:lpstr>
      <vt:lpstr>СЪВРЕМЕННО И ПЕРСПЕКТИВНО ОБУЧЕНИЕ</vt:lpstr>
      <vt:lpstr>ВИСОК ПРОФЕСИОНАЛИЗЪМ</vt:lpstr>
      <vt:lpstr>КОНКУРЕНТОСПОСОБНОСТ НА УЧЕНИЦИТЕ</vt:lpstr>
      <vt:lpstr>РАЗНООБРАЗНИ ИЗВЪНКЛАСНИ ДЕЙНОСТИ</vt:lpstr>
      <vt:lpstr>РАЗНООБРАЗНИ ИЗВЪНКЛАСНИ ДЕЙНОСТИ</vt:lpstr>
      <vt:lpstr>СЪВРЕМЕННА УЧИЛИЩНА БАЗА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"ОТЕЦ ПАИСИЙ" ГР. МАДАН</dc:title>
  <dc:creator>User</dc:creator>
  <cp:lastModifiedBy>User</cp:lastModifiedBy>
  <cp:revision>2</cp:revision>
  <dcterms:modified xsi:type="dcterms:W3CDTF">2020-05-19T12:21:08Z</dcterms:modified>
</cp:coreProperties>
</file>